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Lobster"/>
      <p:regular r:id="rId12"/>
    </p:embeddedFont>
    <p:embeddedFont>
      <p:font typeface="Montserrat"/>
      <p:regular r:id="rId13"/>
      <p:bold r:id="rId14"/>
      <p:italic r:id="rId15"/>
      <p:boldItalic r:id="rId1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Montserrat-regular.fntdata"/><Relationship Id="rId12" Type="http://schemas.openxmlformats.org/officeDocument/2006/relationships/font" Target="fonts/Lobster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Montserrat-italic.fntdata"/><Relationship Id="rId14" Type="http://schemas.openxmlformats.org/officeDocument/2006/relationships/font" Target="fonts/Montserrat-bold.fntdata"/><Relationship Id="rId16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2b4de9a81ca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2b4de9a81ca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g2b4de9a81ca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9" name="Google Shape;69;g2b4de9a81ca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b4de9a81ca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b4de9a81ca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2b4de9a81ca_0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2b4de9a81ca_0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2b4de9a81ca_0_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2b4de9a81ca_0_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6.png"/><Relationship Id="rId4" Type="http://schemas.openxmlformats.org/officeDocument/2006/relationships/image" Target="../media/image8.png"/><Relationship Id="rId5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" y="519150"/>
            <a:ext cx="50445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obster"/>
                <a:ea typeface="Lobster"/>
                <a:cs typeface="Lobster"/>
                <a:sym typeface="Lobster"/>
              </a:rPr>
              <a:t>Team 1 Presentation</a:t>
            </a:r>
            <a:endParaRPr>
              <a:latin typeface="Lobster"/>
              <a:ea typeface="Lobster"/>
              <a:cs typeface="Lobster"/>
              <a:sym typeface="Lobster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2441475" y="3601775"/>
            <a:ext cx="6564000" cy="120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Baixiao Chen(Shawn), Ao Lyu(Lorna), Haojie Ge(Paul), </a:t>
            </a:r>
            <a:r>
              <a:rPr lang="en" sz="1800"/>
              <a:t>Mario Alejandro Sanchez del Campo</a:t>
            </a:r>
            <a:endParaRPr sz="1800"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46450" y="2612100"/>
            <a:ext cx="2623450" cy="2623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7" name="Google Shape;57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10800000">
            <a:off x="4620799" y="-1063801"/>
            <a:ext cx="4408776" cy="4408776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/>
          <p:cNvPicPr preferRelativeResize="0"/>
          <p:nvPr/>
        </p:nvPicPr>
        <p:blipFill rotWithShape="1">
          <a:blip r:embed="rId5">
            <a:alphaModFix/>
          </a:blip>
          <a:srcRect b="-6319" l="6323" r="0" t="6319"/>
          <a:stretch/>
        </p:blipFill>
        <p:spPr>
          <a:xfrm>
            <a:off x="-573550" y="-592025"/>
            <a:ext cx="2229476" cy="2379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1509"/>
              <a:buFont typeface="Arial"/>
              <a:buNone/>
            </a:pPr>
            <a:r>
              <a:rPr b="1" lang="en" sz="2650"/>
              <a:t>Where Collaborative Code will be Stored</a:t>
            </a:r>
            <a:endParaRPr b="1"/>
          </a:p>
        </p:txBody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Data &amp; Images: Google Drive (at least for now)</a:t>
            </a:r>
            <a:endParaRPr sz="2600"/>
          </a:p>
          <a:p>
            <a:pPr indent="-393700" lvl="0" marL="457200" rtl="0" algn="l"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Code Repository: Github</a:t>
            </a:r>
            <a:endParaRPr sz="2600"/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600"/>
          </a:p>
        </p:txBody>
      </p:sp>
      <p:pic>
        <p:nvPicPr>
          <p:cNvPr id="65" name="Google Shape;6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02125" y="2296275"/>
            <a:ext cx="2549775" cy="254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6" name="Google Shape;66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2388800"/>
            <a:ext cx="3964887" cy="22302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41509"/>
              <a:buFont typeface="Arial"/>
              <a:buNone/>
            </a:pPr>
            <a:r>
              <a:rPr b="1" lang="en" sz="2650"/>
              <a:t>How we’re going to communicate</a:t>
            </a:r>
            <a:endParaRPr b="1"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035200"/>
            <a:ext cx="4086876" cy="2298851"/>
          </a:xfrm>
          <a:prstGeom prst="rect">
            <a:avLst/>
          </a:prstGeom>
          <a:noFill/>
          <a:ln>
            <a:noFill/>
          </a:ln>
        </p:spPr>
      </p:pic>
      <p:pic>
        <p:nvPicPr>
          <p:cNvPr id="73" name="Google Shape;73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58276" y="1489850"/>
            <a:ext cx="4440624" cy="2844202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3738025" y="907700"/>
            <a:ext cx="1405500" cy="483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&amp; In-person</a:t>
            </a:r>
            <a:endParaRPr sz="18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311700" y="334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485"/>
              <a:t>First tasks</a:t>
            </a:r>
            <a:endParaRPr b="1" sz="2620"/>
          </a:p>
        </p:txBody>
      </p:sp>
      <p:sp>
        <p:nvSpPr>
          <p:cNvPr id="80" name="Google Shape;80;p16"/>
          <p:cNvSpPr txBox="1"/>
          <p:nvPr>
            <p:ph idx="1" type="body"/>
          </p:nvPr>
        </p:nvSpPr>
        <p:spPr>
          <a:xfrm>
            <a:off x="311700" y="1152475"/>
            <a:ext cx="8604000" cy="349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Montserrat"/>
              <a:buChar char="●"/>
            </a:pPr>
            <a:r>
              <a:rPr lang="en" sz="2300">
                <a:latin typeface="Montserrat"/>
                <a:ea typeface="Montserrat"/>
                <a:cs typeface="Montserrat"/>
                <a:sym typeface="Montserrat"/>
              </a:rPr>
              <a:t>GeoJSON Extract Coordinates (Paul)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Montserrat"/>
              <a:buChar char="●"/>
            </a:pPr>
            <a:r>
              <a:rPr lang="en" sz="2300">
                <a:latin typeface="Montserrat"/>
                <a:ea typeface="Montserrat"/>
                <a:cs typeface="Montserrat"/>
                <a:sym typeface="Montserrat"/>
              </a:rPr>
              <a:t>Plot Coordinates using GeeMap (Paul, Mario)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Montserrat"/>
              <a:buChar char="●"/>
            </a:pPr>
            <a:r>
              <a:rPr lang="en" sz="2300">
                <a:latin typeface="Montserrat"/>
                <a:ea typeface="Montserrat"/>
                <a:cs typeface="Montserrat"/>
                <a:sym typeface="Montserrat"/>
              </a:rPr>
              <a:t>Minimum Bounding Box (Paul, Mario)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  <a:p>
            <a:pPr indent="-349250" lvl="1" marL="914400" rtl="0" algn="l">
              <a:spcBef>
                <a:spcPts val="0"/>
              </a:spcBef>
              <a:spcAft>
                <a:spcPts val="0"/>
              </a:spcAft>
              <a:buSzPts val="1900"/>
              <a:buFont typeface="Montserrat"/>
              <a:buChar char="○"/>
            </a:pPr>
            <a:r>
              <a:rPr lang="en" sz="1900">
                <a:latin typeface="Montserrat"/>
                <a:ea typeface="Montserrat"/>
                <a:cs typeface="Montserrat"/>
                <a:sym typeface="Montserrat"/>
              </a:rPr>
              <a:t>Calculating Centroid</a:t>
            </a:r>
            <a:endParaRPr sz="1900">
              <a:latin typeface="Montserrat"/>
              <a:ea typeface="Montserrat"/>
              <a:cs typeface="Montserrat"/>
              <a:sym typeface="Montserrat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Montserrat"/>
              <a:buChar char="●"/>
            </a:pPr>
            <a:r>
              <a:rPr lang="en" sz="2300">
                <a:latin typeface="Montserrat"/>
                <a:ea typeface="Montserrat"/>
                <a:cs typeface="Montserrat"/>
                <a:sym typeface="Montserrat"/>
              </a:rPr>
              <a:t>Cutting, Exporting &amp; Storing Images (Shawn)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Montserrat"/>
              <a:buChar char="●"/>
            </a:pPr>
            <a:r>
              <a:rPr lang="en" sz="2300">
                <a:latin typeface="Montserrat"/>
                <a:ea typeface="Montserrat"/>
                <a:cs typeface="Montserrat"/>
                <a:sym typeface="Montserrat"/>
              </a:rPr>
              <a:t>Database construction (?) (Lorna)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  <a:p>
            <a:pPr indent="-374650" lvl="0" marL="457200" rtl="0" algn="l">
              <a:spcBef>
                <a:spcPts val="0"/>
              </a:spcBef>
              <a:spcAft>
                <a:spcPts val="0"/>
              </a:spcAft>
              <a:buSzPts val="2300"/>
              <a:buFont typeface="Montserrat"/>
              <a:buChar char="●"/>
            </a:pPr>
            <a:r>
              <a:rPr lang="en" sz="2300">
                <a:latin typeface="Montserrat"/>
                <a:ea typeface="Montserrat"/>
                <a:cs typeface="Montserrat"/>
                <a:sym typeface="Montserrat"/>
              </a:rPr>
              <a:t>Classifier (Lorna)</a:t>
            </a:r>
            <a:endParaRPr sz="2300"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9839"/>
              <a:buFont typeface="Arial"/>
              <a:buNone/>
            </a:pPr>
            <a:r>
              <a:rPr b="1" lang="en" sz="2485"/>
              <a:t>Division of labor</a:t>
            </a:r>
            <a:endParaRPr sz="2650">
              <a:highlight>
                <a:srgbClr val="F2F2F2"/>
              </a:highlight>
            </a:endParaRPr>
          </a:p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650">
              <a:highlight>
                <a:srgbClr val="F2F2F2"/>
              </a:highlight>
            </a:endParaRPr>
          </a:p>
        </p:txBody>
      </p:sp>
      <p:sp>
        <p:nvSpPr>
          <p:cNvPr id="86" name="Google Shape;86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81000" lvl="0" marL="457200" rtl="0" algn="l">
              <a:spcBef>
                <a:spcPts val="0"/>
              </a:spcBef>
              <a:spcAft>
                <a:spcPts val="0"/>
              </a:spcAft>
              <a:buSzPts val="2400"/>
              <a:buChar char="●"/>
            </a:pPr>
            <a:r>
              <a:rPr lang="en" sz="2400"/>
              <a:t>We split tasks, with some of us doing the same task in this initial stage since:</a:t>
            </a:r>
            <a:endParaRPr sz="24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We don’t have a whole </a:t>
            </a:r>
            <a:r>
              <a:rPr i="1" lang="en" sz="2000"/>
              <a:t>ton</a:t>
            </a:r>
            <a:r>
              <a:rPr lang="en" sz="2000"/>
              <a:t> to do </a:t>
            </a:r>
            <a:r>
              <a:rPr i="1" lang="en" sz="2000"/>
              <a:t>right now</a:t>
            </a:r>
            <a:endParaRPr i="1" sz="2000"/>
          </a:p>
          <a:p>
            <a:pPr indent="-355600" lvl="1" marL="914400" rtl="0" algn="l">
              <a:spcBef>
                <a:spcPts val="0"/>
              </a:spcBef>
              <a:spcAft>
                <a:spcPts val="0"/>
              </a:spcAft>
              <a:buSzPts val="2000"/>
              <a:buChar char="○"/>
            </a:pPr>
            <a:r>
              <a:rPr lang="en" sz="2000"/>
              <a:t>Of what we do have to do right now, we also want to make sure we get them right, so we have a little more redundancy</a:t>
            </a:r>
            <a:endParaRPr sz="20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9839"/>
              <a:buFont typeface="Arial"/>
              <a:buNone/>
            </a:pPr>
            <a:r>
              <a:rPr b="1" lang="en" sz="2485"/>
              <a:t>Sneak Peek - Some Ideas that we’re thinking of…</a:t>
            </a:r>
            <a:endParaRPr b="1" sz="2485"/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ct val="39839"/>
              <a:buFont typeface="Arial"/>
              <a:buNone/>
            </a:pPr>
            <a:r>
              <a:t/>
            </a:r>
            <a:endParaRPr b="1" sz="2485"/>
          </a:p>
        </p:txBody>
      </p:sp>
      <p:sp>
        <p:nvSpPr>
          <p:cNvPr id="92" name="Google Shape;92;p18"/>
          <p:cNvSpPr txBox="1"/>
          <p:nvPr>
            <p:ph idx="1" type="body"/>
          </p:nvPr>
        </p:nvSpPr>
        <p:spPr>
          <a:xfrm>
            <a:off x="311700" y="1059950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Image Recognition &amp; Segmentation (Roof + Lawn + Other things in the property)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Determine whether parcel actually has a building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Combining other covariates when training our model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Using images to determine good/bad condition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Determine if abandoned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Tool that can provide neat data into our model (besides Fulton County)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Database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Databases with image / relational database ?</a:t>
            </a:r>
            <a:endParaRPr/>
          </a:p>
        </p:txBody>
      </p:sp>
      <p:pic>
        <p:nvPicPr>
          <p:cNvPr id="93" name="Google Shape;9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flipH="1">
            <a:off x="7231901" y="3404300"/>
            <a:ext cx="1600399" cy="1600399"/>
          </a:xfrm>
          <a:prstGeom prst="rect">
            <a:avLst/>
          </a:prstGeom>
          <a:noFill/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